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0"/>
  </p:notesMasterIdLst>
  <p:handoutMasterIdLst>
    <p:handoutMasterId r:id="rId41"/>
  </p:handoutMasterIdLst>
  <p:sldIdLst>
    <p:sldId id="271" r:id="rId8"/>
    <p:sldId id="274" r:id="rId9"/>
    <p:sldId id="259" r:id="rId10"/>
    <p:sldId id="269" r:id="rId11"/>
    <p:sldId id="270" r:id="rId12"/>
    <p:sldId id="273" r:id="rId13"/>
    <p:sldId id="282" r:id="rId14"/>
    <p:sldId id="291" r:id="rId15"/>
    <p:sldId id="292" r:id="rId16"/>
    <p:sldId id="295" r:id="rId17"/>
    <p:sldId id="293" r:id="rId18"/>
    <p:sldId id="261" r:id="rId19"/>
    <p:sldId id="267" r:id="rId20"/>
    <p:sldId id="278" r:id="rId21"/>
    <p:sldId id="283" r:id="rId22"/>
    <p:sldId id="286" r:id="rId23"/>
    <p:sldId id="279" r:id="rId24"/>
    <p:sldId id="296" r:id="rId25"/>
    <p:sldId id="297" r:id="rId26"/>
    <p:sldId id="298" r:id="rId27"/>
    <p:sldId id="280" r:id="rId28"/>
    <p:sldId id="281" r:id="rId29"/>
    <p:sldId id="289" r:id="rId30"/>
    <p:sldId id="260" r:id="rId31"/>
    <p:sldId id="288" r:id="rId32"/>
    <p:sldId id="287" r:id="rId33"/>
    <p:sldId id="290" r:id="rId34"/>
    <p:sldId id="264" r:id="rId35"/>
    <p:sldId id="284" r:id="rId36"/>
    <p:sldId id="299" r:id="rId37"/>
    <p:sldId id="301"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82"/>
            <p14:sldId id="291"/>
            <p14:sldId id="292"/>
            <p14:sldId id="295"/>
            <p14:sldId id="293"/>
            <p14:sldId id="261"/>
            <p14:sldId id="267"/>
            <p14:sldId id="278"/>
            <p14:sldId id="283"/>
            <p14:sldId id="286"/>
            <p14:sldId id="279"/>
            <p14:sldId id="296"/>
            <p14:sldId id="297"/>
            <p14:sldId id="298"/>
            <p14:sldId id="280"/>
            <p14:sldId id="281"/>
            <p14:sldId id="289"/>
            <p14:sldId id="260"/>
            <p14:sldId id="288"/>
            <p14:sldId id="287"/>
            <p14:sldId id="290"/>
            <p14:sldId id="264"/>
            <p14:sldId id="284"/>
            <p14:sldId id="299"/>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2" autoAdjust="0"/>
    <p:restoredTop sz="65571" autoAdjust="0"/>
  </p:normalViewPr>
  <p:slideViewPr>
    <p:cSldViewPr snapToGrid="0">
      <p:cViewPr varScale="1">
        <p:scale>
          <a:sx n="90" d="100"/>
          <a:sy n="90" d="100"/>
        </p:scale>
        <p:origin x="20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BBAB2-BD23-23B1-0B63-972CD6FE9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E1528-94A5-A3E4-FAB1-A2312E10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EB329-974C-B8CB-1690-1881668DA8B3}"/>
              </a:ext>
            </a:extLst>
          </p:cNvPr>
          <p:cNvSpPr>
            <a:spLocks noGrp="1"/>
          </p:cNvSpPr>
          <p:nvPr>
            <p:ph type="body" idx="1"/>
          </p:nvPr>
        </p:nvSpPr>
        <p:spPr/>
        <p:txBody>
          <a:bodyPr/>
          <a:lstStyle/>
          <a:p>
            <a:pPr marL="457200" indent="-457200">
              <a:buFont typeface="+mj-lt"/>
              <a:buAutoNum type="arabicPeriod"/>
            </a:pPr>
            <a:r>
              <a:rPr lang="en-GB" dirty="0"/>
              <a:t>Install app on second repository</a:t>
            </a:r>
          </a:p>
          <a:p>
            <a:pPr marL="914400" lvl="1" indent="-457200">
              <a:buFont typeface="+mj-lt"/>
              <a:buAutoNum type="arabicPeriod"/>
            </a:pPr>
            <a:endParaRPr lang="en-GB" dirty="0"/>
          </a:p>
          <a:p>
            <a:pPr marL="457200" indent="-457200">
              <a:buFont typeface="+mj-lt"/>
              <a:buAutoNum type="arabicPeriod"/>
            </a:pPr>
            <a:r>
              <a:rPr lang="en-GB" dirty="0"/>
              <a:t>Change workflow in public repo</a:t>
            </a:r>
          </a:p>
          <a:p>
            <a:pPr marL="914400" lvl="1" indent="-457200">
              <a:buFont typeface="+mj-lt"/>
              <a:buAutoNum type="arabicPeriod"/>
            </a:pPr>
            <a:r>
              <a:rPr lang="en-GB" dirty="0"/>
              <a:t>Change comment to instead post </a:t>
            </a:r>
            <a:r>
              <a:rPr lang="en-GB" dirty="0" err="1"/>
              <a:t>repository_dispatch</a:t>
            </a:r>
            <a:r>
              <a:rPr lang="en-GB" dirty="0"/>
              <a:t> to private</a:t>
            </a:r>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t>
            </a:r>
            <a:r>
              <a:rPr lang="en-GB" dirty="0" err="1"/>
              <a:t>repository_dispatch</a:t>
            </a:r>
            <a:r>
              <a:rPr lang="en-GB" dirty="0"/>
              <a:t>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comment back to the public repo with type mirror</a:t>
            </a:r>
          </a:p>
          <a:p>
            <a:pPr marL="457200" indent="-457200">
              <a:buFont typeface="+mj-lt"/>
              <a:buAutoNum type="arabicPeriod"/>
            </a:pPr>
            <a:r>
              <a:rPr lang="en-GB" dirty="0"/>
              <a:t>Make repos public for future</a:t>
            </a:r>
          </a:p>
        </p:txBody>
      </p:sp>
      <p:sp>
        <p:nvSpPr>
          <p:cNvPr id="4" name="Slide Number Placeholder 3">
            <a:extLst>
              <a:ext uri="{FF2B5EF4-FFF2-40B4-BE49-F238E27FC236}">
                <a16:creationId xmlns:a16="http://schemas.microsoft.com/office/drawing/2014/main" id="{E9F32EF5-CA70-7529-6AFF-12FD8F61AD3B}"/>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363251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dirty="0"/>
              <a:t>Demo 1</a:t>
            </a:r>
          </a:p>
          <a:p>
            <a:pPr marL="914400" lvl="1" indent="-457200">
              <a:buFont typeface="+mj-lt"/>
              <a:buAutoNum type="arabicPeriod"/>
            </a:pPr>
            <a:r>
              <a:rPr lang="en-GB" dirty="0"/>
              <a:t>Go through scaffolded Workflow</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Finish scaffolded action file with step</a:t>
            </a:r>
          </a:p>
          <a:p>
            <a:pPr marL="914400" lvl="1" indent="-457200">
              <a:buFont typeface="+mj-lt"/>
              <a:buAutoNum type="arabicPeriod"/>
            </a:pPr>
            <a:r>
              <a:rPr lang="en-GB" dirty="0"/>
              <a:t>Finish scaffolded PowerShell script</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2</a:t>
            </a:r>
          </a:p>
          <a:p>
            <a:pPr marL="914400" lvl="1" indent="-457200">
              <a:buFont typeface="+mj-lt"/>
              <a:buAutoNum type="arabicPeriod"/>
            </a:pPr>
            <a:r>
              <a:rPr lang="en-GB" dirty="0"/>
              <a:t>Create a GitHub App, show permissions</a:t>
            </a:r>
          </a:p>
          <a:p>
            <a:pPr marL="914400" lvl="1" indent="-457200">
              <a:buFont typeface="+mj-lt"/>
              <a:buAutoNum type="arabicPeriod"/>
            </a:pPr>
            <a:r>
              <a:rPr lang="en-GB" dirty="0"/>
              <a:t>Install App on repos</a:t>
            </a:r>
          </a:p>
          <a:p>
            <a:pPr marL="1371600" lvl="2" indent="-457200">
              <a:buFont typeface="+mj-lt"/>
              <a:buAutoNum type="arabicPeriod"/>
            </a:pPr>
            <a:r>
              <a:rPr lang="en-GB" dirty="0"/>
              <a:t>Create Private Key and add to demo.ps1 file</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Create action for getting installation token</a:t>
            </a:r>
          </a:p>
          <a:p>
            <a:pPr marL="914400" lvl="1" indent="-457200">
              <a:buFont typeface="+mj-lt"/>
              <a:buAutoNum type="arabicPeriod"/>
            </a:pPr>
            <a:r>
              <a:rPr lang="en-GB" dirty="0"/>
              <a:t>Change workflow from part 1 to use action with installation token and posting comment instead</a:t>
            </a:r>
          </a:p>
          <a:p>
            <a:pPr marL="914400" lvl="1" indent="-457200">
              <a:buFont typeface="+mj-lt"/>
              <a:buAutoNum type="arabicPeriod"/>
            </a:pPr>
            <a:r>
              <a:rPr lang="en-GB" dirty="0"/>
              <a:t>Create issue and show comment</a:t>
            </a:r>
          </a:p>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281031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15.sv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jpg"/><Relationship Id="rId7" Type="http://schemas.openxmlformats.org/officeDocument/2006/relationships/image" Target="../media/image130.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24.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858E-35D0-B297-18EC-DAA774E431B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765EFEE-CCF2-91DF-5D12-8A25657919C0}"/>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398E5D1-C142-86B8-8E0A-A1A463F230C5}"/>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806AFCC-A377-A6F1-2DDE-C4FFC3D41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0D0595DF-70F1-20C1-5167-960B9E57FA56}"/>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AC39464-B0C5-515E-50A7-CDD3283D07E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5C5A5A0D-885E-5C0C-55B3-2DBA62BA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B7947DD8-80B4-3B0E-4833-1B16F3B4BD32}"/>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9FE76ADA-4914-61F8-A896-D0E1B12BE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DD4F58BF-E583-CB20-1782-E31952747B66}"/>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732653DC-9CA7-0BAB-7F03-3A8B3DEB2C98}"/>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804B8D2E-1CCA-5AF6-C3D0-35E55038C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D51FBEC-D9DE-35D4-B1CB-84FB79CB0C76}"/>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3C51EBDE-AE36-3A61-F994-66225B3B83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9850FA3D-611C-8D62-4727-FDF1A0DE8014}"/>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F7296080-8458-BF72-62F5-EE2760E8F80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86CF9DFE-6ECB-3382-E914-9562F711E691}"/>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38732940-243E-A6DC-730F-D298F407071C}"/>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277527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3" name="TextBox 2">
            <a:extLst>
              <a:ext uri="{FF2B5EF4-FFF2-40B4-BE49-F238E27FC236}">
                <a16:creationId xmlns:a16="http://schemas.microsoft.com/office/drawing/2014/main" id="{5EFCBE26-FF40-3F4C-0C97-233934008E4F}"/>
              </a:ext>
            </a:extLst>
          </p:cNvPr>
          <p:cNvSpPr txBox="1"/>
          <p:nvPr/>
        </p:nvSpPr>
        <p:spPr>
          <a:xfrm>
            <a:off x="4650731" y="1592811"/>
            <a:ext cx="2858475" cy="369332"/>
          </a:xfrm>
          <a:prstGeom prst="rect">
            <a:avLst/>
          </a:prstGeom>
          <a:noFill/>
        </p:spPr>
        <p:txBody>
          <a:bodyPr wrap="none" rtlCol="0">
            <a:spAutoFit/>
          </a:bodyPr>
          <a:lstStyle/>
          <a:p>
            <a:r>
              <a:rPr lang="en-US" i="1" dirty="0"/>
              <a:t>Mirror Issue to Internal Repo</a:t>
            </a:r>
          </a:p>
        </p:txBody>
      </p:sp>
      <p:sp>
        <p:nvSpPr>
          <p:cNvPr id="5" name="TextBox 4">
            <a:extLst>
              <a:ext uri="{FF2B5EF4-FFF2-40B4-BE49-F238E27FC236}">
                <a16:creationId xmlns:a16="http://schemas.microsoft.com/office/drawing/2014/main" id="{D3306C46-AC58-2FE0-18ED-8336A5E972BF}"/>
              </a:ext>
            </a:extLst>
          </p:cNvPr>
          <p:cNvSpPr txBox="1"/>
          <p:nvPr/>
        </p:nvSpPr>
        <p:spPr>
          <a:xfrm>
            <a:off x="4508866" y="4744035"/>
            <a:ext cx="3174267" cy="369332"/>
          </a:xfrm>
          <a:prstGeom prst="rect">
            <a:avLst/>
          </a:prstGeom>
          <a:noFill/>
        </p:spPr>
        <p:txBody>
          <a:bodyPr wrap="none" rtlCol="0">
            <a:spAutoFit/>
          </a:bodyPr>
          <a:lstStyle/>
          <a:p>
            <a:r>
              <a:rPr lang="en-US" i="1" dirty="0"/>
              <a:t>Post Comment on Original Issue</a:t>
            </a: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fontScale="92500" lnSpcReduction="20000"/>
          </a:bodyPr>
          <a:lstStyle/>
          <a:p>
            <a:r>
              <a:rPr lang="en-US" dirty="0"/>
              <a:t>GitHub Actions &amp; Workflows</a:t>
            </a:r>
          </a:p>
          <a:p>
            <a:r>
              <a:rPr lang="en-US" dirty="0"/>
              <a:t>GitHub Apps</a:t>
            </a:r>
          </a:p>
          <a:p>
            <a:pPr lvl="1"/>
            <a:r>
              <a:rPr lang="en-US" dirty="0"/>
              <a:t>Tokens</a:t>
            </a:r>
          </a:p>
          <a:p>
            <a:r>
              <a:rPr lang="en-US" dirty="0"/>
              <a:t>Tips &amp; Tooling</a:t>
            </a:r>
          </a:p>
          <a:p>
            <a:r>
              <a:rPr lang="en-US" dirty="0"/>
              <a:t>Demos!</a:t>
            </a:r>
          </a:p>
          <a:p>
            <a:r>
              <a:rPr lang="en-US" dirty="0"/>
              <a:t>Break</a:t>
            </a:r>
          </a:p>
          <a:p>
            <a:r>
              <a:rPr lang="en-US" dirty="0"/>
              <a:t>More demos!</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500"/>
                                        <p:tgtEl>
                                          <p:spTgt spid="5">
                                            <p:txEl>
                                              <p:pRg st="6" end="6"/>
                                            </p:txEl>
                                          </p:spTgt>
                                        </p:tgtEl>
                                      </p:cBhvr>
                                    </p:animEffect>
                                  </p:childTnLst>
                                </p:cTn>
                              </p:par>
                              <p:par>
                                <p:cTn id="53" presetID="9" presetClass="emph" presetSubtype="0" grpId="1" nodeType="withEffect">
                                  <p:stCondLst>
                                    <p:cond delay="0"/>
                                  </p:stCondLst>
                                  <p:childTnLst>
                                    <p:set>
                                      <p:cBhvr>
                                        <p:cTn id="54" dur="indefinite"/>
                                        <p:tgtEl>
                                          <p:spTgt spid="5">
                                            <p:txEl>
                                              <p:pRg st="5" end="5"/>
                                            </p:txEl>
                                          </p:spTgt>
                                        </p:tgtEl>
                                        <p:attrNameLst>
                                          <p:attrName>style.opacity</p:attrName>
                                        </p:attrNameLst>
                                      </p:cBhvr>
                                      <p:to>
                                        <p:strVal val="0.5"/>
                                      </p:to>
                                    </p:set>
                                    <p:animEffect filter="image" prLst="opacity: 0.5">
                                      <p:cBhvr rctx="IE">
                                        <p:cTn id="55" dur="indefinite"/>
                                        <p:tgtEl>
                                          <p:spTgt spid="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animEffect transition="in" filter="fade">
                                      <p:cBhvr>
                                        <p:cTn id="60" dur="500"/>
                                        <p:tgtEl>
                                          <p:spTgt spid="5">
                                            <p:txEl>
                                              <p:pRg st="8" end="8"/>
                                            </p:txEl>
                                          </p:spTgt>
                                        </p:tgtEl>
                                      </p:cBhvr>
                                    </p:animEffect>
                                  </p:childTnLst>
                                </p:cTn>
                              </p:par>
                              <p:par>
                                <p:cTn id="61" presetID="9" presetClass="emph" presetSubtype="0" grpId="1" nodeType="withEffect">
                                  <p:stCondLst>
                                    <p:cond delay="0"/>
                                  </p:stCondLst>
                                  <p:childTnLst>
                                    <p:set>
                                      <p:cBhvr>
                                        <p:cTn id="62" dur="indefinite"/>
                                        <p:tgtEl>
                                          <p:spTgt spid="5">
                                            <p:txEl>
                                              <p:pRg st="6" end="6"/>
                                            </p:txEl>
                                          </p:spTgt>
                                        </p:tgtEl>
                                        <p:attrNameLst>
                                          <p:attrName>style.opacity</p:attrName>
                                        </p:attrNameLst>
                                      </p:cBhvr>
                                      <p:to>
                                        <p:strVal val="0.5"/>
                                      </p:to>
                                    </p:set>
                                    <p:animEffect filter="image" prLst="opacity: 0.5">
                                      <p:cBhvr rctx="IE">
                                        <p:cTn id="63"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GitHub Actions Definitions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a:t>
            </a:r>
            <a:r>
              <a:rPr lang="en-US" i="1" dirty="0">
                <a:solidFill>
                  <a:schemeClr val="tx1">
                    <a:lumMod val="50000"/>
                    <a:lumOff val="50000"/>
                  </a:schemeClr>
                </a:solidFill>
              </a:rPr>
              <a:t>(the CI/CD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9" presetClass="emph" presetSubtype="0" grpId="1" nodeType="withEffect">
                                  <p:stCondLst>
                                    <p:cond delay="0"/>
                                  </p:stCondLst>
                                  <p:childTnLst>
                                    <p:set>
                                      <p:cBhvr>
                                        <p:cTn id="17" dur="indefinite"/>
                                        <p:tgtEl>
                                          <p:spTgt spid="5">
                                            <p:txEl>
                                              <p:pRg st="0" end="0"/>
                                            </p:txEl>
                                          </p:spTgt>
                                        </p:tgtEl>
                                        <p:attrNameLst>
                                          <p:attrName>style.opacity</p:attrName>
                                        </p:attrNameLst>
                                      </p:cBhvr>
                                      <p:to>
                                        <p:strVal val="0.5"/>
                                      </p:to>
                                    </p:set>
                                    <p:animEffect filter="image" prLst="opacity: 0.5">
                                      <p:cBhvr rctx="IE">
                                        <p:cTn id="18" dur="indefinite"/>
                                        <p:tgtEl>
                                          <p:spTgt spid="5">
                                            <p:txEl>
                                              <p:pRg st="0" end="0"/>
                                            </p:txEl>
                                          </p:spTgt>
                                        </p:tgtEl>
                                      </p:cBhvr>
                                    </p:animEffect>
                                  </p:childTnLst>
                                </p:cTn>
                              </p:par>
                              <p:par>
                                <p:cTn id="19" presetID="9" presetClass="emph" presetSubtype="0" grpId="1" nodeType="withEffect">
                                  <p:stCondLst>
                                    <p:cond delay="0"/>
                                  </p:stCondLst>
                                  <p:childTnLst>
                                    <p:set>
                                      <p:cBhvr>
                                        <p:cTn id="20" dur="indefinite"/>
                                        <p:tgtEl>
                                          <p:spTgt spid="5">
                                            <p:txEl>
                                              <p:pRg st="1" end="1"/>
                                            </p:txEl>
                                          </p:spTgt>
                                        </p:tgtEl>
                                        <p:attrNameLst>
                                          <p:attrName>style.opacity</p:attrName>
                                        </p:attrNameLst>
                                      </p:cBhvr>
                                      <p:to>
                                        <p:strVal val="0.5"/>
                                      </p:to>
                                    </p:set>
                                    <p:animEffect filter="image" prLst="opacity: 0.5">
                                      <p:cBhvr rctx="IE">
                                        <p:cTn id="21" dur="indefinite"/>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a GitHub Workflow</a:t>
            </a:r>
          </a:p>
        </p:txBody>
      </p:sp>
      <p:pic>
        <p:nvPicPr>
          <p:cNvPr id="9" name="Picture 8">
            <a:extLst>
              <a:ext uri="{FF2B5EF4-FFF2-40B4-BE49-F238E27FC236}">
                <a16:creationId xmlns:a16="http://schemas.microsoft.com/office/drawing/2014/main" id="{5D652A33-B685-2DB0-9771-3ABD89B72E4B}"/>
              </a:ext>
            </a:extLst>
          </p:cNvPr>
          <p:cNvPicPr>
            <a:picLocks noChangeAspect="1"/>
          </p:cNvPicPr>
          <p:nvPr/>
        </p:nvPicPr>
        <p:blipFill>
          <a:blip r:embed="rId2"/>
          <a:stretch>
            <a:fillRect/>
          </a:stretch>
        </p:blipFill>
        <p:spPr>
          <a:xfrm>
            <a:off x="1075344" y="1500909"/>
            <a:ext cx="4844809" cy="5110906"/>
          </a:xfrm>
          <a:prstGeom prst="rect">
            <a:avLst/>
          </a:prstGeom>
        </p:spPr>
      </p:pic>
    </p:spTree>
    <p:extLst>
      <p:ext uri="{BB962C8B-B14F-4D97-AF65-F5344CB8AC3E}">
        <p14:creationId xmlns:p14="http://schemas.microsoft.com/office/powerpoint/2010/main" val="7634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5B47-6EC0-AD81-13FC-A86249A2820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951E51-EA42-6E03-EFC3-1D9C152144D0}"/>
              </a:ext>
            </a:extLst>
          </p:cNvPr>
          <p:cNvPicPr>
            <a:picLocks noChangeAspect="1"/>
          </p:cNvPicPr>
          <p:nvPr/>
        </p:nvPicPr>
        <p:blipFill>
          <a:blip r:embed="rId2"/>
          <a:srcRect l="146" t="-15" r="146" b="77231"/>
          <a:stretch>
            <a:fillRect/>
          </a:stretch>
        </p:blipFill>
        <p:spPr>
          <a:xfrm>
            <a:off x="307073" y="1887771"/>
            <a:ext cx="10405547" cy="2508383"/>
          </a:xfrm>
          <a:prstGeom prst="rect">
            <a:avLst/>
          </a:prstGeom>
        </p:spPr>
      </p:pic>
    </p:spTree>
    <p:extLst>
      <p:ext uri="{BB962C8B-B14F-4D97-AF65-F5344CB8AC3E}">
        <p14:creationId xmlns:p14="http://schemas.microsoft.com/office/powerpoint/2010/main" val="142431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C6ADA-CD1F-185B-BEDC-0FA0733C6F0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B0ADA8B-4CE3-E00D-7517-2360E258D6DC}"/>
              </a:ext>
            </a:extLst>
          </p:cNvPr>
          <p:cNvPicPr>
            <a:picLocks noChangeAspect="1"/>
          </p:cNvPicPr>
          <p:nvPr/>
        </p:nvPicPr>
        <p:blipFill>
          <a:blip r:embed="rId2"/>
          <a:srcRect l="146" t="24919" r="146" b="49954"/>
          <a:stretch>
            <a:fillRect/>
          </a:stretch>
        </p:blipFill>
        <p:spPr>
          <a:xfrm>
            <a:off x="307073" y="1887771"/>
            <a:ext cx="10405547" cy="2766291"/>
          </a:xfrm>
          <a:prstGeom prst="rect">
            <a:avLst/>
          </a:prstGeom>
        </p:spPr>
      </p:pic>
    </p:spTree>
    <p:extLst>
      <p:ext uri="{BB962C8B-B14F-4D97-AF65-F5344CB8AC3E}">
        <p14:creationId xmlns:p14="http://schemas.microsoft.com/office/powerpoint/2010/main" val="2354704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9591-0165-4074-02D8-E1603DC5429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237CBD6-A230-6E23-B7A1-0C55FC79C24E}"/>
              </a:ext>
            </a:extLst>
          </p:cNvPr>
          <p:cNvPicPr>
            <a:picLocks noChangeAspect="1"/>
          </p:cNvPicPr>
          <p:nvPr/>
        </p:nvPicPr>
        <p:blipFill>
          <a:blip r:embed="rId2"/>
          <a:srcRect l="146" t="49724" r="146" b="228"/>
          <a:stretch>
            <a:fillRect/>
          </a:stretch>
        </p:blipFill>
        <p:spPr>
          <a:xfrm>
            <a:off x="307073" y="674077"/>
            <a:ext cx="10405547" cy="5509846"/>
          </a:xfrm>
          <a:prstGeom prst="rect">
            <a:avLst/>
          </a:prstGeom>
        </p:spPr>
      </p:pic>
    </p:spTree>
    <p:extLst>
      <p:ext uri="{BB962C8B-B14F-4D97-AF65-F5344CB8AC3E}">
        <p14:creationId xmlns:p14="http://schemas.microsoft.com/office/powerpoint/2010/main" val="264665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normAutofit lnSpcReduction="10000"/>
          </a:bodyPr>
          <a:lstStyle/>
          <a:p>
            <a:r>
              <a:rPr lang="en-US" dirty="0"/>
              <a:t>Branch</a:t>
            </a:r>
          </a:p>
          <a:p>
            <a:pPr lvl="1"/>
            <a:r>
              <a:rPr lang="en-US" dirty="0"/>
              <a:t>Conditional logic for PRs</a:t>
            </a:r>
          </a:p>
          <a:p>
            <a:r>
              <a:rPr lang="en-US" dirty="0"/>
              <a:t>Triggers</a:t>
            </a:r>
          </a:p>
          <a:p>
            <a:pPr lvl="1"/>
            <a:r>
              <a:rPr lang="en-US" dirty="0"/>
              <a:t>How did this start?</a:t>
            </a:r>
          </a:p>
          <a:p>
            <a:r>
              <a:rPr lang="en-US" dirty="0"/>
              <a:t>Events</a:t>
            </a:r>
          </a:p>
          <a:p>
            <a:pPr lvl="1"/>
            <a:r>
              <a:rPr lang="en-US" dirty="0"/>
              <a:t>Which issue was created?</a:t>
            </a:r>
          </a:p>
          <a:p>
            <a:r>
              <a:rPr lang="en-US" dirty="0"/>
              <a:t>Secrets</a:t>
            </a:r>
          </a:p>
          <a:p>
            <a:pPr lvl="1"/>
            <a:r>
              <a:rPr lang="en-US" u="sng" dirty="0"/>
              <a:t>Not</a:t>
            </a:r>
            <a:r>
              <a:rPr lang="en-US" dirty="0"/>
              <a:t> accessible from forks</a:t>
            </a:r>
          </a:p>
        </p:txBody>
      </p:sp>
    </p:spTree>
    <p:extLst>
      <p:ext uri="{BB962C8B-B14F-4D97-AF65-F5344CB8AC3E}">
        <p14:creationId xmlns:p14="http://schemas.microsoft.com/office/powerpoint/2010/main" val="17817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9" presetClass="emph" presetSubtype="0" grpId="1" nodeType="withEffect">
                                  <p:stCondLst>
                                    <p:cond delay="0"/>
                                  </p:stCondLst>
                                  <p:childTnLst>
                                    <p:set>
                                      <p:cBhvr>
                                        <p:cTn id="20" dur="indefinite"/>
                                        <p:tgtEl>
                                          <p:spTgt spid="5">
                                            <p:txEl>
                                              <p:pRg st="0" end="0"/>
                                            </p:txEl>
                                          </p:spTgt>
                                        </p:tgtEl>
                                        <p:attrNameLst>
                                          <p:attrName>style.opacity</p:attrName>
                                        </p:attrNameLst>
                                      </p:cBhvr>
                                      <p:to>
                                        <p:strVal val="0.5"/>
                                      </p:to>
                                    </p:set>
                                    <p:animEffect filter="image" prLst="opacity: 0.5">
                                      <p:cBhvr rctx="IE">
                                        <p:cTn id="21" dur="indefinite"/>
                                        <p:tgtEl>
                                          <p:spTgt spid="5">
                                            <p:txEl>
                                              <p:pRg st="0" end="0"/>
                                            </p:txEl>
                                          </p:spTgt>
                                        </p:tgtEl>
                                      </p:cBhvr>
                                    </p:animEffect>
                                  </p:childTnLst>
                                </p:cTn>
                              </p:par>
                              <p:par>
                                <p:cTn id="22" presetID="9" presetClass="emph" presetSubtype="0" grpId="1" nodeType="withEffect">
                                  <p:stCondLst>
                                    <p:cond delay="0"/>
                                  </p:stCondLst>
                                  <p:childTnLst>
                                    <p:set>
                                      <p:cBhvr>
                                        <p:cTn id="23" dur="indefinite"/>
                                        <p:tgtEl>
                                          <p:spTgt spid="5">
                                            <p:txEl>
                                              <p:pRg st="1" end="1"/>
                                            </p:txEl>
                                          </p:spTgt>
                                        </p:tgtEl>
                                        <p:attrNameLst>
                                          <p:attrName>style.opacity</p:attrName>
                                        </p:attrNameLst>
                                      </p:cBhvr>
                                      <p:to>
                                        <p:strVal val="0.5"/>
                                      </p:to>
                                    </p:set>
                                    <p:animEffect filter="image" prLst="opacity: 0.5">
                                      <p:cBhvr rctx="IE">
                                        <p:cTn id="24" dur="indefinite"/>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9" presetClass="emph" presetSubtype="0" grpId="1" nodeType="withEffect">
                                  <p:stCondLst>
                                    <p:cond delay="0"/>
                                  </p:stCondLst>
                                  <p:childTnLst>
                                    <p:set>
                                      <p:cBhvr>
                                        <p:cTn id="34" dur="indefinite"/>
                                        <p:tgtEl>
                                          <p:spTgt spid="5">
                                            <p:txEl>
                                              <p:pRg st="2" end="2"/>
                                            </p:txEl>
                                          </p:spTgt>
                                        </p:tgtEl>
                                        <p:attrNameLst>
                                          <p:attrName>style.opacity</p:attrName>
                                        </p:attrNameLst>
                                      </p:cBhvr>
                                      <p:to>
                                        <p:strVal val="0.5"/>
                                      </p:to>
                                    </p:set>
                                    <p:animEffect filter="image" prLst="opacity: 0.5">
                                      <p:cBhvr rctx="IE">
                                        <p:cTn id="35" dur="indefinite"/>
                                        <p:tgtEl>
                                          <p:spTgt spid="5">
                                            <p:txEl>
                                              <p:pRg st="2" end="2"/>
                                            </p:txEl>
                                          </p:spTgt>
                                        </p:tgtEl>
                                      </p:cBhvr>
                                    </p:animEffect>
                                  </p:childTnLst>
                                </p:cTn>
                              </p:par>
                              <p:par>
                                <p:cTn id="36" presetID="9" presetClass="emph" presetSubtype="0" grpId="1" nodeType="with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par>
                                <p:cTn id="47" presetID="9" presetClass="emph" presetSubtype="0" grpId="1" nodeType="withEffect">
                                  <p:stCondLst>
                                    <p:cond delay="0"/>
                                  </p:stCondLst>
                                  <p:childTnLst>
                                    <p:set>
                                      <p:cBhvr>
                                        <p:cTn id="48" dur="indefinite"/>
                                        <p:tgtEl>
                                          <p:spTgt spid="5">
                                            <p:txEl>
                                              <p:pRg st="4" end="4"/>
                                            </p:txEl>
                                          </p:spTgt>
                                        </p:tgtEl>
                                        <p:attrNameLst>
                                          <p:attrName>style.opacity</p:attrName>
                                        </p:attrNameLst>
                                      </p:cBhvr>
                                      <p:to>
                                        <p:strVal val="0.5"/>
                                      </p:to>
                                    </p:set>
                                    <p:animEffect filter="image" prLst="opacity: 0.5">
                                      <p:cBhvr rctx="IE">
                                        <p:cTn id="49" dur="indefinite"/>
                                        <p:tgtEl>
                                          <p:spTgt spid="5">
                                            <p:txEl>
                                              <p:pRg st="4" end="4"/>
                                            </p:txEl>
                                          </p:spTgt>
                                        </p:tgtEl>
                                      </p:cBhvr>
                                    </p:animEffect>
                                  </p:childTnLst>
                                </p:cTn>
                              </p:par>
                              <p:par>
                                <p:cTn id="50" presetID="9" presetClass="emph" presetSubtype="0" grpId="1" nodeType="withEffect">
                                  <p:stCondLst>
                                    <p:cond delay="0"/>
                                  </p:stCondLst>
                                  <p:childTnLst>
                                    <p:set>
                                      <p:cBhvr>
                                        <p:cTn id="51" dur="indefinite"/>
                                        <p:tgtEl>
                                          <p:spTgt spid="5">
                                            <p:txEl>
                                              <p:pRg st="5" end="5"/>
                                            </p:txEl>
                                          </p:spTgt>
                                        </p:tgtEl>
                                        <p:attrNameLst>
                                          <p:attrName>style.opacity</p:attrName>
                                        </p:attrNameLst>
                                      </p:cBhvr>
                                      <p:to>
                                        <p:strVal val="0.5"/>
                                      </p:to>
                                    </p:set>
                                    <p:animEffect filter="image" prLst="opacity: 0.5">
                                      <p:cBhvr rctx="IE">
                                        <p:cTn id="52"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Thoughts on Secrets</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a:bodyPr>
          <a:lstStyle/>
          <a:p>
            <a:r>
              <a:rPr lang="en-US" dirty="0"/>
              <a:t>Internal Collaborators &amp; External Collaborators</a:t>
            </a:r>
          </a:p>
          <a:p>
            <a:r>
              <a:rPr lang="en-US" dirty="0"/>
              <a:t>Need access to repo secrets in PRs?</a:t>
            </a:r>
          </a:p>
          <a:p>
            <a:pPr lvl="1"/>
            <a:r>
              <a:rPr lang="en-US" dirty="0"/>
              <a:t>You don’t, never give anyone access to secrets from PRs</a:t>
            </a:r>
          </a:p>
        </p:txBody>
      </p:sp>
    </p:spTree>
    <p:extLst>
      <p:ext uri="{BB962C8B-B14F-4D97-AF65-F5344CB8AC3E}">
        <p14:creationId xmlns:p14="http://schemas.microsoft.com/office/powerpoint/2010/main" val="18048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fontScale="77500" lnSpcReduction="20000"/>
          </a:bodyPr>
          <a:lstStyle/>
          <a:p>
            <a:r>
              <a:rPr lang="sv-SE" dirty="0" err="1"/>
              <a:t>Workflows</a:t>
            </a:r>
            <a:r>
              <a:rPr lang="sv-SE" dirty="0"/>
              <a:t> </a:t>
            </a:r>
            <a:r>
              <a:rPr lang="sv-SE" dirty="0" err="1"/>
              <a:t>can</a:t>
            </a:r>
            <a:r>
              <a:rPr lang="sv-SE" dirty="0"/>
              <a:t> be Status Checks for PRs</a:t>
            </a:r>
            <a:endParaRPr lang="sv-SE" sz="2800" dirty="0"/>
          </a:p>
          <a:p>
            <a:r>
              <a:rPr lang="sv-SE" dirty="0"/>
              <a:t>Steps, Environment </a:t>
            </a:r>
            <a:r>
              <a:rPr lang="sv-SE" dirty="0" err="1"/>
              <a:t>Variables</a:t>
            </a:r>
            <a:r>
              <a:rPr lang="sv-SE" dirty="0"/>
              <a:t> and Outputs</a:t>
            </a:r>
          </a:p>
          <a:p>
            <a:r>
              <a:rPr lang="en-US" dirty="0"/>
              <a:t>Tooling</a:t>
            </a:r>
          </a:p>
          <a:p>
            <a:pPr lvl="1"/>
            <a:r>
              <a:rPr lang="en-US" dirty="0"/>
              <a:t>VS Code + </a:t>
            </a:r>
            <a:r>
              <a:rPr lang="en-US" dirty="0" err="1"/>
              <a:t>Github</a:t>
            </a:r>
            <a:r>
              <a:rPr lang="en-US" dirty="0"/>
              <a:t> Actions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Matrix &amp; Strategy</a:t>
            </a:r>
          </a:p>
          <a:p>
            <a:pPr lvl="1"/>
            <a:r>
              <a:rPr lang="en-US" dirty="0"/>
              <a:t>Fantastic for cross-platform module testing</a:t>
            </a:r>
            <a:endParaRPr lang="sv-SE" sz="2800" dirty="0"/>
          </a:p>
        </p:txBody>
      </p:sp>
      <p:pic>
        <p:nvPicPr>
          <p:cNvPr id="9" name="Picture 8">
            <a:extLst>
              <a:ext uri="{FF2B5EF4-FFF2-40B4-BE49-F238E27FC236}">
                <a16:creationId xmlns:a16="http://schemas.microsoft.com/office/drawing/2014/main" id="{1035917D-B0DE-A945-9942-FC2FB495CBB2}"/>
              </a:ext>
            </a:extLst>
          </p:cNvPr>
          <p:cNvPicPr>
            <a:picLocks noChangeAspect="1"/>
          </p:cNvPicPr>
          <p:nvPr/>
        </p:nvPicPr>
        <p:blipFill>
          <a:blip r:embed="rId2"/>
          <a:stretch>
            <a:fillRect/>
          </a:stretch>
        </p:blipFill>
        <p:spPr>
          <a:xfrm>
            <a:off x="4894385"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9382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9" presetClass="emph" presetSubtype="0" grpId="1" nodeType="withEffect">
                                  <p:stCondLst>
                                    <p:cond delay="0"/>
                                  </p:stCondLst>
                                  <p:childTnLst>
                                    <p:set>
                                      <p:cBhvr>
                                        <p:cTn id="39" dur="indefinite"/>
                                        <p:tgtEl>
                                          <p:spTgt spid="3">
                                            <p:txEl>
                                              <p:pRg st="2" end="2"/>
                                            </p:txEl>
                                          </p:spTgt>
                                        </p:tgtEl>
                                        <p:attrNameLst>
                                          <p:attrName>style.opacity</p:attrName>
                                        </p:attrNameLst>
                                      </p:cBhvr>
                                      <p:to>
                                        <p:strVal val="0.5"/>
                                      </p:to>
                                    </p:set>
                                    <p:animEffect filter="image" prLst="opacity: 0.5">
                                      <p:cBhvr rctx="IE">
                                        <p:cTn id="40" dur="indefinite"/>
                                        <p:tgtEl>
                                          <p:spTgt spid="3">
                                            <p:txEl>
                                              <p:pRg st="2" end="2"/>
                                            </p:txEl>
                                          </p:spTgt>
                                        </p:tgtEl>
                                      </p:cBhvr>
                                    </p:animEffect>
                                  </p:childTnLst>
                                </p:cTn>
                              </p:par>
                              <p:par>
                                <p:cTn id="41" presetID="9" presetClass="emph" presetSubtype="0" grpId="1" nodeType="withEffect">
                                  <p:stCondLst>
                                    <p:cond delay="0"/>
                                  </p:stCondLst>
                                  <p:childTnLst>
                                    <p:set>
                                      <p:cBhvr>
                                        <p:cTn id="42" dur="indefinite"/>
                                        <p:tgtEl>
                                          <p:spTgt spid="3">
                                            <p:txEl>
                                              <p:pRg st="3" end="3"/>
                                            </p:txEl>
                                          </p:spTgt>
                                        </p:tgtEl>
                                        <p:attrNameLst>
                                          <p:attrName>style.opacity</p:attrName>
                                        </p:attrNameLst>
                                      </p:cBhvr>
                                      <p:to>
                                        <p:strVal val="0.5"/>
                                      </p:to>
                                    </p:set>
                                    <p:animEffect filter="image" prLst="opacity: 0.5">
                                      <p:cBhvr rctx="IE">
                                        <p:cTn id="43" dur="indefinite"/>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9" presetClass="emph" presetSubtype="0" grpId="1" nodeType="withEffect">
                                  <p:stCondLst>
                                    <p:cond delay="0"/>
                                  </p:stCondLst>
                                  <p:childTnLst>
                                    <p:set>
                                      <p:cBhvr>
                                        <p:cTn id="50" dur="indefinite"/>
                                        <p:tgtEl>
                                          <p:spTgt spid="3">
                                            <p:txEl>
                                              <p:pRg st="4" end="4"/>
                                            </p:txEl>
                                          </p:spTgt>
                                        </p:tgtEl>
                                        <p:attrNameLst>
                                          <p:attrName>style.opacity</p:attrName>
                                        </p:attrNameLst>
                                      </p:cBhvr>
                                      <p:to>
                                        <p:strVal val="0.5"/>
                                      </p:to>
                                    </p:set>
                                    <p:animEffect filter="image" prLst="opacity: 0.5">
                                      <p:cBhvr rctx="IE">
                                        <p:cTn id="51" dur="indefinite"/>
                                        <p:tgtEl>
                                          <p:spTgt spid="3">
                                            <p:txEl>
                                              <p:pRg st="4" end="4"/>
                                            </p:txEl>
                                          </p:spTgt>
                                        </p:tgtEl>
                                      </p:cBhvr>
                                    </p:animEffect>
                                  </p:childTnLst>
                                </p:cTn>
                              </p:par>
                              <p:par>
                                <p:cTn id="52" presetID="9" presetClass="emph" presetSubtype="0" grpId="1" nodeType="withEffect">
                                  <p:stCondLst>
                                    <p:cond delay="0"/>
                                  </p:stCondLst>
                                  <p:childTnLst>
                                    <p:set>
                                      <p:cBhvr>
                                        <p:cTn id="53" dur="indefinite"/>
                                        <p:tgtEl>
                                          <p:spTgt spid="3">
                                            <p:txEl>
                                              <p:pRg st="5" end="5"/>
                                            </p:txEl>
                                          </p:spTgt>
                                        </p:tgtEl>
                                        <p:attrNameLst>
                                          <p:attrName>style.opacity</p:attrName>
                                        </p:attrNameLst>
                                      </p:cBhvr>
                                      <p:to>
                                        <p:strVal val="0.5"/>
                                      </p:to>
                                    </p:set>
                                    <p:animEffect filter="image" prLst="opacity: 0.5">
                                      <p:cBhvr rctx="IE">
                                        <p:cTn id="54" dur="indefinite"/>
                                        <p:tgtEl>
                                          <p:spTgt spid="3">
                                            <p:txEl>
                                              <p:pRg st="5" end="5"/>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5"/>
                                      </p:to>
                                    </p:set>
                                    <p:animEffect filter="image" prLst="opacity: 0.5">
                                      <p:cBhvr rctx="IE">
                                        <p:cTn id="57" dur="indefinite"/>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500"/>
                                        <p:tgtEl>
                                          <p:spTgt spid="3">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500"/>
                                        <p:tgtEl>
                                          <p:spTgt spid="3">
                                            <p:txEl>
                                              <p:pRg st="10" end="10"/>
                                            </p:txEl>
                                          </p:spTgt>
                                        </p:tgtEl>
                                      </p:cBhvr>
                                    </p:animEffect>
                                  </p:childTnLst>
                                </p:cTn>
                              </p:par>
                              <p:par>
                                <p:cTn id="76" presetID="9" presetClass="emph" presetSubtype="0" grpId="1" nodeType="withEffect">
                                  <p:stCondLst>
                                    <p:cond delay="0"/>
                                  </p:stCondLst>
                                  <p:childTnLst>
                                    <p:set>
                                      <p:cBhvr>
                                        <p:cTn id="77" dur="indefinite"/>
                                        <p:tgtEl>
                                          <p:spTgt spid="3">
                                            <p:txEl>
                                              <p:pRg st="6" end="6"/>
                                            </p:txEl>
                                          </p:spTgt>
                                        </p:tgtEl>
                                        <p:attrNameLst>
                                          <p:attrName>style.opacity</p:attrName>
                                        </p:attrNameLst>
                                      </p:cBhvr>
                                      <p:to>
                                        <p:strVal val="0.5"/>
                                      </p:to>
                                    </p:set>
                                    <p:animEffect filter="image" prLst="opacity: 0.5">
                                      <p:cBhvr rctx="IE">
                                        <p:cTn id="78" dur="indefinite"/>
                                        <p:tgtEl>
                                          <p:spTgt spid="3">
                                            <p:txEl>
                                              <p:pRg st="6" end="6"/>
                                            </p:txEl>
                                          </p:spTgt>
                                        </p:tgtEl>
                                      </p:cBhvr>
                                    </p:animEffect>
                                  </p:childTnLst>
                                </p:cTn>
                              </p:par>
                              <p:par>
                                <p:cTn id="79" presetID="9" presetClass="emph" presetSubtype="0" grpId="1" nodeType="withEffect">
                                  <p:stCondLst>
                                    <p:cond delay="0"/>
                                  </p:stCondLst>
                                  <p:childTnLst>
                                    <p:set>
                                      <p:cBhvr>
                                        <p:cTn id="80" dur="indefinite"/>
                                        <p:tgtEl>
                                          <p:spTgt spid="3">
                                            <p:txEl>
                                              <p:pRg st="7" end="7"/>
                                            </p:txEl>
                                          </p:spTgt>
                                        </p:tgtEl>
                                        <p:attrNameLst>
                                          <p:attrName>style.opacity</p:attrName>
                                        </p:attrNameLst>
                                      </p:cBhvr>
                                      <p:to>
                                        <p:strVal val="0.5"/>
                                      </p:to>
                                    </p:set>
                                    <p:animEffect filter="image" prLst="opacity: 0.5">
                                      <p:cBhvr rctx="IE">
                                        <p:cTn id="81" dur="indefinite"/>
                                        <p:tgtEl>
                                          <p:spTgt spid="3">
                                            <p:txEl>
                                              <p:pRg st="7" end="7"/>
                                            </p:txEl>
                                          </p:spTgt>
                                        </p:tgtEl>
                                      </p:cBhvr>
                                    </p:animEffect>
                                  </p:childTnLst>
                                </p:cTn>
                              </p:par>
                              <p:par>
                                <p:cTn id="82" presetID="9" presetClass="emph" presetSubtype="0" grpId="1" nodeType="withEffect">
                                  <p:stCondLst>
                                    <p:cond delay="0"/>
                                  </p:stCondLst>
                                  <p:childTnLst>
                                    <p:set>
                                      <p:cBhvr>
                                        <p:cTn id="83" dur="indefinite"/>
                                        <p:tgtEl>
                                          <p:spTgt spid="3">
                                            <p:txEl>
                                              <p:pRg st="8" end="8"/>
                                            </p:txEl>
                                          </p:spTgt>
                                        </p:tgtEl>
                                        <p:attrNameLst>
                                          <p:attrName>style.opacity</p:attrName>
                                        </p:attrNameLst>
                                      </p:cBhvr>
                                      <p:to>
                                        <p:strVal val="0.5"/>
                                      </p:to>
                                    </p:set>
                                    <p:animEffect filter="image" prLst="opacity: 0.5">
                                      <p:cBhvr rctx="IE">
                                        <p:cTn id="84"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5" name="Content Placeholder 4">
            <a:extLst>
              <a:ext uri="{FF2B5EF4-FFF2-40B4-BE49-F238E27FC236}">
                <a16:creationId xmlns:a16="http://schemas.microsoft.com/office/drawing/2014/main" id="{68464BFD-4E2C-DDA3-FFFB-35E7FFE9BE92}"/>
              </a:ext>
            </a:extLst>
          </p:cNvPr>
          <p:cNvSpPr>
            <a:spLocks noGrp="1"/>
          </p:cNvSpPr>
          <p:nvPr>
            <p:ph idx="1"/>
          </p:nvPr>
        </p:nvSpPr>
        <p:spPr/>
        <p:txBody>
          <a:bodyPr/>
          <a:lstStyle/>
          <a:p>
            <a:r>
              <a:rPr lang="en-US" dirty="0"/>
              <a:t>Extend GitHub functionality</a:t>
            </a:r>
          </a:p>
          <a:p>
            <a:r>
              <a:rPr lang="en-US" dirty="0"/>
              <a:t>Work with Events &amp; Webhooks</a:t>
            </a:r>
          </a:p>
          <a:p>
            <a:pPr lvl="1"/>
            <a:r>
              <a:rPr lang="en-US" dirty="0"/>
              <a:t>Today we’re not using webhooks</a:t>
            </a:r>
          </a:p>
          <a:p>
            <a:r>
              <a:rPr lang="en-US" dirty="0"/>
              <a:t>There are also older “OAuth Apps”</a:t>
            </a:r>
          </a:p>
          <a:p>
            <a:r>
              <a:rPr lang="en-US" dirty="0"/>
              <a:t>Store Secrets &amp; Private Keys securely</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relying</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p:txBody>
      </p:sp>
    </p:spTree>
    <p:extLst>
      <p:ext uri="{BB962C8B-B14F-4D97-AF65-F5344CB8AC3E}">
        <p14:creationId xmlns:p14="http://schemas.microsoft.com/office/powerpoint/2010/main" val="3792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9" presetClass="emph" presetSubtype="0" grpId="1" nodeType="withEffect">
                                  <p:stCondLst>
                                    <p:cond delay="0"/>
                                  </p:stCondLst>
                                  <p:childTnLst>
                                    <p:set>
                                      <p:cBhvr>
                                        <p:cTn id="14" dur="indefinite"/>
                                        <p:tgtEl>
                                          <p:spTgt spid="3">
                                            <p:txEl>
                                              <p:pRg st="0" end="0"/>
                                            </p:txEl>
                                          </p:spTgt>
                                        </p:tgtEl>
                                        <p:attrNameLst>
                                          <p:attrName>style.opacity</p:attrName>
                                        </p:attrNameLst>
                                      </p:cBhvr>
                                      <p:to>
                                        <p:strVal val="0.5"/>
                                      </p:to>
                                    </p:set>
                                    <p:animEffect filter="image" prLst="opacity: 0.5">
                                      <p:cBhvr rctx="IE">
                                        <p:cTn id="15" dur="indefinite"/>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9" presetClass="emph" presetSubtype="0" grpId="1" nodeType="withEffect">
                                  <p:stCondLst>
                                    <p:cond delay="0"/>
                                  </p:stCondLst>
                                  <p:childTnLst>
                                    <p:set>
                                      <p:cBhvr>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par>
                                <p:cTn id="58" presetID="9" presetClass="emph" presetSubtype="0" grpId="1" nodeType="withEffect">
                                  <p:stCondLst>
                                    <p:cond delay="0"/>
                                  </p:stCondLst>
                                  <p:childTnLst>
                                    <p:set>
                                      <p:cBhvr>
                                        <p:cTn id="59" dur="indefinite"/>
                                        <p:tgtEl>
                                          <p:spTgt spid="3">
                                            <p:txEl>
                                              <p:pRg st="4" end="4"/>
                                            </p:txEl>
                                          </p:spTgt>
                                        </p:tgtEl>
                                        <p:attrNameLst>
                                          <p:attrName>style.opacity</p:attrName>
                                        </p:attrNameLst>
                                      </p:cBhvr>
                                      <p:to>
                                        <p:strVal val="0.5"/>
                                      </p:to>
                                    </p:set>
                                    <p:animEffect filter="image" prLst="opacity: 0.5">
                                      <p:cBhvr rctx="IE">
                                        <p:cTn id="60" dur="indefinite"/>
                                        <p:tgtEl>
                                          <p:spTgt spid="3">
                                            <p:txEl>
                                              <p:pRg st="4" end="4"/>
                                            </p:txEl>
                                          </p:spTgt>
                                        </p:tgtEl>
                                      </p:cBhvr>
                                    </p:animEffect>
                                  </p:childTnLst>
                                </p:cTn>
                              </p:par>
                              <p:par>
                                <p:cTn id="61" presetID="9" presetClass="emph" presetSubtype="0" grpId="1" nodeType="withEffect">
                                  <p:stCondLst>
                                    <p:cond delay="0"/>
                                  </p:stCondLst>
                                  <p:childTnLst>
                                    <p:set>
                                      <p:cBhvr>
                                        <p:cTn id="62" dur="indefinite"/>
                                        <p:tgtEl>
                                          <p:spTgt spid="3">
                                            <p:txEl>
                                              <p:pRg st="5" end="5"/>
                                            </p:txEl>
                                          </p:spTgt>
                                        </p:tgtEl>
                                        <p:attrNameLst>
                                          <p:attrName>style.opacity</p:attrName>
                                        </p:attrNameLst>
                                      </p:cBhvr>
                                      <p:to>
                                        <p:strVal val="0.5"/>
                                      </p:to>
                                    </p:set>
                                    <p:animEffect filter="image" prLst="opacity: 0.5">
                                      <p:cBhvr rctx="IE">
                                        <p:cTn id="63" dur="indefinite"/>
                                        <p:tgtEl>
                                          <p:spTgt spid="3">
                                            <p:txEl>
                                              <p:pRg st="5" end="5"/>
                                            </p:txEl>
                                          </p:spTgt>
                                        </p:tgtEl>
                                      </p:cBhvr>
                                    </p:animEffect>
                                  </p:childTnLst>
                                </p:cTn>
                              </p:par>
                              <p:par>
                                <p:cTn id="64" presetID="9" presetClass="emph" presetSubtype="0" grpId="1" nodeType="withEffect">
                                  <p:stCondLst>
                                    <p:cond delay="0"/>
                                  </p:stCondLst>
                                  <p:childTnLst>
                                    <p:set>
                                      <p:cBhvr>
                                        <p:cTn id="65" dur="indefinite"/>
                                        <p:tgtEl>
                                          <p:spTgt spid="3">
                                            <p:txEl>
                                              <p:pRg st="6" end="6"/>
                                            </p:txEl>
                                          </p:spTgt>
                                        </p:tgtEl>
                                        <p:attrNameLst>
                                          <p:attrName>style.opacity</p:attrName>
                                        </p:attrNameLst>
                                      </p:cBhvr>
                                      <p:to>
                                        <p:strVal val="0.5"/>
                                      </p:to>
                                    </p:set>
                                    <p:animEffect filter="image" prLst="opacity: 0.5">
                                      <p:cBhvr rctx="IE">
                                        <p:cTn id="66" dur="indefinite"/>
                                        <p:tgtEl>
                                          <p:spTgt spid="3">
                                            <p:txEl>
                                              <p:pRg st="6" end="6"/>
                                            </p:txEl>
                                          </p:spTgt>
                                        </p:tgtEl>
                                      </p:cBhvr>
                                    </p:animEffect>
                                  </p:childTnLst>
                                </p:cTn>
                              </p:par>
                              <p:par>
                                <p:cTn id="67" presetID="9" presetClass="emph" presetSubtype="0" grpId="1" nodeType="withEffect">
                                  <p:stCondLst>
                                    <p:cond delay="0"/>
                                  </p:stCondLst>
                                  <p:childTnLst>
                                    <p:set>
                                      <p:cBhvr>
                                        <p:cTn id="68" dur="indefinite"/>
                                        <p:tgtEl>
                                          <p:spTgt spid="3">
                                            <p:txEl>
                                              <p:pRg st="7" end="7"/>
                                            </p:txEl>
                                          </p:spTgt>
                                        </p:tgtEl>
                                        <p:attrNameLst>
                                          <p:attrName>style.opacity</p:attrName>
                                        </p:attrNameLst>
                                      </p:cBhvr>
                                      <p:to>
                                        <p:strVal val="0.5"/>
                                      </p:to>
                                    </p:set>
                                    <p:animEffect filter="image" prLst="opacity: 0.5">
                                      <p:cBhvr rctx="IE">
                                        <p:cTn id="69" dur="indefinite"/>
                                        <p:tgtEl>
                                          <p:spTgt spid="3">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xEl>
                                              <p:pRg st="9" end="9"/>
                                            </p:txEl>
                                          </p:spTgt>
                                        </p:tgtEl>
                                        <p:attrNameLst>
                                          <p:attrName>style.visibility</p:attrName>
                                        </p:attrNameLst>
                                      </p:cBhvr>
                                      <p:to>
                                        <p:strVal val="visible"/>
                                      </p:to>
                                    </p:set>
                                    <p:animEffect transition="in" filter="fade">
                                      <p:cBhvr>
                                        <p:cTn id="74" dur="5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normAutofit/>
          </a:bodyPr>
          <a:lstStyle/>
          <a:p>
            <a:r>
              <a:rPr lang="sv-SE" dirty="0"/>
              <a:t>Token </a:t>
            </a:r>
            <a:r>
              <a:rPr lang="sv-SE" dirty="0" err="1"/>
              <a:t>Types</a:t>
            </a:r>
            <a:r>
              <a:rPr lang="sv-SE" dirty="0"/>
              <a:t> </a:t>
            </a:r>
            <a:r>
              <a:rPr lang="sv-SE" b="0" dirty="0">
                <a:solidFill>
                  <a:schemeClr val="bg2">
                    <a:lumMod val="75000"/>
                  </a:schemeClr>
                </a:solidFill>
              </a:rPr>
              <a:t>(</a:t>
            </a:r>
            <a:r>
              <a:rPr lang="sv-SE" b="0" dirty="0" err="1">
                <a:solidFill>
                  <a:schemeClr val="bg2">
                    <a:lumMod val="75000"/>
                  </a:schemeClr>
                </a:solidFill>
              </a:rPr>
              <a:t>don’t</a:t>
            </a:r>
            <a:r>
              <a:rPr lang="sv-SE" b="0" dirty="0">
                <a:solidFill>
                  <a:schemeClr val="bg2">
                    <a:lumMod val="75000"/>
                  </a:schemeClr>
                </a:solidFill>
              </a:rPr>
              <a:t> </a:t>
            </a:r>
            <a:r>
              <a:rPr lang="sv-SE" b="0" dirty="0" err="1">
                <a:solidFill>
                  <a:schemeClr val="bg2">
                    <a:lumMod val="75000"/>
                  </a:schemeClr>
                </a:solidFill>
              </a:rPr>
              <a:t>we</a:t>
            </a:r>
            <a:r>
              <a:rPr lang="sv-SE" b="0" dirty="0">
                <a:solidFill>
                  <a:schemeClr val="bg2">
                    <a:lumMod val="75000"/>
                  </a:schemeClr>
                </a:solidFill>
              </a:rPr>
              <a:t> love it)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fontScale="92500" lnSpcReduction="20000"/>
          </a:bodyPr>
          <a:lstStyle/>
          <a:p>
            <a:r>
              <a:rPr lang="sv-SE" sz="3200" dirty="0" err="1"/>
              <a:t>GitHub</a:t>
            </a:r>
            <a:r>
              <a:rPr lang="sv-SE" sz="3200" dirty="0"/>
              <a:t> Personal Access Token </a:t>
            </a:r>
            <a:r>
              <a:rPr lang="sv-SE" sz="3200" dirty="0">
                <a:solidFill>
                  <a:schemeClr val="bg2">
                    <a:lumMod val="75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t>
            </a:r>
            <a:r>
              <a:rPr lang="sv-SE" sz="3200" dirty="0" err="1"/>
              <a:t>App</a:t>
            </a:r>
            <a:r>
              <a:rPr lang="sv-SE" sz="3200" dirty="0"/>
              <a:t> JWT </a:t>
            </a:r>
            <a:r>
              <a:rPr lang="sv-SE" sz="3200" dirty="0">
                <a:solidFill>
                  <a:schemeClr val="bg2">
                    <a:lumMod val="75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GitHub</a:t>
            </a:r>
            <a:r>
              <a:rPr lang="sv-SE" sz="3200" dirty="0"/>
              <a:t> Actions Workflow Token </a:t>
            </a:r>
            <a:r>
              <a:rPr lang="sv-SE" sz="3200" dirty="0">
                <a:solidFill>
                  <a:schemeClr val="bg2">
                    <a:lumMod val="75000"/>
                  </a:schemeClr>
                </a:solidFill>
              </a:rPr>
              <a:t>(GITHUB_TOKEN)</a:t>
            </a:r>
            <a:endParaRPr lang="sv-SE" sz="2800" dirty="0">
              <a:solidFill>
                <a:schemeClr val="bg2">
                  <a:lumMod val="75000"/>
                </a:schemeClr>
              </a:solidFill>
            </a:endParaRPr>
          </a:p>
          <a:p>
            <a:pPr lvl="1"/>
            <a:r>
              <a:rPr lang="sv-SE" sz="2800" dirty="0" err="1"/>
              <a:t>Actually</a:t>
            </a:r>
            <a:r>
              <a:rPr lang="sv-SE" sz="2800" dirty="0"/>
              <a:t> an </a:t>
            </a:r>
            <a:r>
              <a:rPr lang="sv-SE" sz="2800" dirty="0" err="1"/>
              <a:t>automatic</a:t>
            </a:r>
            <a:r>
              <a:rPr lang="sv-SE" sz="2800" dirty="0"/>
              <a:t> Installation Token for the </a:t>
            </a:r>
            <a:r>
              <a:rPr lang="sv-SE" sz="2800" dirty="0" err="1"/>
              <a:t>GitHub</a:t>
            </a:r>
            <a:r>
              <a:rPr lang="sv-SE" sz="2800" dirty="0"/>
              <a:t> Actions </a:t>
            </a:r>
            <a:r>
              <a:rPr lang="sv-SE" sz="2800" dirty="0" err="1"/>
              <a:t>App</a:t>
            </a:r>
            <a:endParaRPr lang="sv-SE" sz="2800" dirty="0"/>
          </a:p>
          <a:p>
            <a:r>
              <a:rPr lang="sv-SE" sz="3200" dirty="0"/>
              <a:t>ID Token </a:t>
            </a:r>
            <a:r>
              <a:rPr lang="sv-SE" sz="3200" dirty="0">
                <a:solidFill>
                  <a:schemeClr val="bg2">
                    <a:lumMod val="75000"/>
                  </a:schemeClr>
                </a:solidFill>
              </a:rPr>
              <a:t>(GITHUB_TOKEN)</a:t>
            </a:r>
            <a:endParaRPr lang="sv-SE" sz="3200" dirty="0"/>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9" presetClass="emph" presetSubtype="0" grpId="1" nodeType="withEffect">
                                  <p:stCondLst>
                                    <p:cond delay="0"/>
                                  </p:stCondLst>
                                  <p:childTnLst>
                                    <p:set>
                                      <p:cBhvr>
                                        <p:cTn id="22" dur="indefinite"/>
                                        <p:tgtEl>
                                          <p:spTgt spid="3">
                                            <p:txEl>
                                              <p:pRg st="0" end="0"/>
                                            </p:txEl>
                                          </p:spTgt>
                                        </p:tgtEl>
                                        <p:attrNameLst>
                                          <p:attrName>style.opacity</p:attrName>
                                        </p:attrNameLst>
                                      </p:cBhvr>
                                      <p:to>
                                        <p:strVal val="0.5"/>
                                      </p:to>
                                    </p:set>
                                    <p:animEffect filter="image" prLst="opacity: 0.5">
                                      <p:cBhvr rctx="IE">
                                        <p:cTn id="23" dur="indefinite"/>
                                        <p:tgtEl>
                                          <p:spTgt spid="3">
                                            <p:txEl>
                                              <p:pRg st="0" end="0"/>
                                            </p:txEl>
                                          </p:spTgt>
                                        </p:tgtEl>
                                      </p:cBhvr>
                                    </p:animEffect>
                                  </p:childTnLst>
                                </p:cTn>
                              </p:par>
                              <p:par>
                                <p:cTn id="24" presetID="9" presetClass="emph" presetSubtype="0" grpId="1" nodeType="withEffect">
                                  <p:stCondLst>
                                    <p:cond delay="0"/>
                                  </p:stCondLst>
                                  <p:childTnLst>
                                    <p:set>
                                      <p:cBhvr>
                                        <p:cTn id="25" dur="indefinite"/>
                                        <p:tgtEl>
                                          <p:spTgt spid="3">
                                            <p:txEl>
                                              <p:pRg st="1" end="1"/>
                                            </p:txEl>
                                          </p:spTgt>
                                        </p:tgtEl>
                                        <p:attrNameLst>
                                          <p:attrName>style.opacity</p:attrName>
                                        </p:attrNameLst>
                                      </p:cBhvr>
                                      <p:to>
                                        <p:strVal val="0.5"/>
                                      </p:to>
                                    </p:set>
                                    <p:animEffect filter="image" prLst="opacity: 0.5">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9" presetClass="emph" presetSubtype="0" grpId="1" nodeType="withEffect">
                                  <p:stCondLst>
                                    <p:cond delay="0"/>
                                  </p:stCondLst>
                                  <p:childTnLst>
                                    <p:set>
                                      <p:cBhvr>
                                        <p:cTn id="33" dur="indefinite"/>
                                        <p:tgtEl>
                                          <p:spTgt spid="3">
                                            <p:txEl>
                                              <p:pRg st="2" end="2"/>
                                            </p:txEl>
                                          </p:spTgt>
                                        </p:tgtEl>
                                        <p:attrNameLst>
                                          <p:attrName>style.opacity</p:attrName>
                                        </p:attrNameLst>
                                      </p:cBhvr>
                                      <p:to>
                                        <p:strVal val="0.5"/>
                                      </p:to>
                                    </p:set>
                                    <p:animEffect filter="image" prLst="opacity: 0.5">
                                      <p:cBhvr rctx="IE">
                                        <p:cTn id="34" dur="indefinite"/>
                                        <p:tgtEl>
                                          <p:spTgt spid="3">
                                            <p:txEl>
                                              <p:pRg st="2" end="2"/>
                                            </p:txEl>
                                          </p:spTgt>
                                        </p:tgtEl>
                                      </p:cBhvr>
                                    </p:animEffect>
                                  </p:childTnLst>
                                </p:cTn>
                              </p:par>
                              <p:par>
                                <p:cTn id="35" presetID="9" presetClass="emph" presetSubtype="0" grpId="1" nodeType="withEffect">
                                  <p:stCondLst>
                                    <p:cond delay="0"/>
                                  </p:stCondLst>
                                  <p:childTnLst>
                                    <p:set>
                                      <p:cBhvr>
                                        <p:cTn id="36" dur="indefinite"/>
                                        <p:tgtEl>
                                          <p:spTgt spid="3">
                                            <p:txEl>
                                              <p:pRg st="3" end="3"/>
                                            </p:txEl>
                                          </p:spTgt>
                                        </p:tgtEl>
                                        <p:attrNameLst>
                                          <p:attrName>style.opacity</p:attrName>
                                        </p:attrNameLst>
                                      </p:cBhvr>
                                      <p:to>
                                        <p:strVal val="0.5"/>
                                      </p:to>
                                    </p:set>
                                    <p:animEffect filter="image" prLst="opacity: 0.5">
                                      <p:cBhvr rctx="IE">
                                        <p:cTn id="37" dur="indefinite"/>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9" presetClass="emph" presetSubtype="0" grpId="1" nodeType="withEffect">
                                  <p:stCondLst>
                                    <p:cond delay="0"/>
                                  </p:stCondLst>
                                  <p:childTnLst>
                                    <p:set>
                                      <p:cBhvr>
                                        <p:cTn id="47" dur="indefinite"/>
                                        <p:tgtEl>
                                          <p:spTgt spid="3">
                                            <p:txEl>
                                              <p:pRg st="4" end="4"/>
                                            </p:txEl>
                                          </p:spTgt>
                                        </p:tgtEl>
                                        <p:attrNameLst>
                                          <p:attrName>style.opacity</p:attrName>
                                        </p:attrNameLst>
                                      </p:cBhvr>
                                      <p:to>
                                        <p:strVal val="0.5"/>
                                      </p:to>
                                    </p:set>
                                    <p:animEffect filter="image" prLst="opacity: 0.5">
                                      <p:cBhvr rctx="IE">
                                        <p:cTn id="48" dur="indefinite"/>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9" presetClass="emph" presetSubtype="0" grpId="1" nodeType="withEffect">
                                  <p:stCondLst>
                                    <p:cond delay="0"/>
                                  </p:stCondLst>
                                  <p:childTnLst>
                                    <p:set>
                                      <p:cBhvr>
                                        <p:cTn id="55" dur="indefinite"/>
                                        <p:tgtEl>
                                          <p:spTgt spid="3">
                                            <p:txEl>
                                              <p:pRg st="5" end="5"/>
                                            </p:txEl>
                                          </p:spTgt>
                                        </p:tgtEl>
                                        <p:attrNameLst>
                                          <p:attrName>style.opacity</p:attrName>
                                        </p:attrNameLst>
                                      </p:cBhvr>
                                      <p:to>
                                        <p:strVal val="0.5"/>
                                      </p:to>
                                    </p:set>
                                    <p:animEffect filter="image" prLst="opacity: 0.5">
                                      <p:cBhvr rctx="IE">
                                        <p:cTn id="56" dur="indefinite"/>
                                        <p:tgtEl>
                                          <p:spTgt spid="3">
                                            <p:txEl>
                                              <p:pRg st="5" end="5"/>
                                            </p:txEl>
                                          </p:spTgt>
                                        </p:tgtEl>
                                      </p:cBhvr>
                                    </p:animEffect>
                                  </p:childTnLst>
                                </p:cTn>
                              </p:par>
                              <p:par>
                                <p:cTn id="57" presetID="9" presetClass="emph" presetSubtype="0" grpId="1" nodeType="withEffect">
                                  <p:stCondLst>
                                    <p:cond delay="0"/>
                                  </p:stCondLst>
                                  <p:childTnLst>
                                    <p:set>
                                      <p:cBhvr>
                                        <p:cTn id="58" dur="indefinite"/>
                                        <p:tgtEl>
                                          <p:spTgt spid="3">
                                            <p:txEl>
                                              <p:pRg st="6" end="6"/>
                                            </p:txEl>
                                          </p:spTgt>
                                        </p:tgtEl>
                                        <p:attrNameLst>
                                          <p:attrName>style.opacity</p:attrName>
                                        </p:attrNameLst>
                                      </p:cBhvr>
                                      <p:to>
                                        <p:strVal val="0.5"/>
                                      </p:to>
                                    </p:set>
                                    <p:animEffect filter="image" prLst="opacity: 0.5">
                                      <p:cBhvr rctx="IE">
                                        <p:cTn id="59" dur="indefinite"/>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fade">
                                      <p:cBhvr>
                                        <p:cTn id="64" dur="500"/>
                                        <p:tgtEl>
                                          <p:spTgt spid="3">
                                            <p:txEl>
                                              <p:pRg st="8" end="8"/>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500"/>
                                        <p:tgtEl>
                                          <p:spTgt spid="3">
                                            <p:txEl>
                                              <p:pRg st="9" end="9"/>
                                            </p:txEl>
                                          </p:spTgt>
                                        </p:tgtEl>
                                      </p:cBhvr>
                                    </p:animEffect>
                                  </p:childTnLst>
                                </p:cTn>
                              </p:par>
                              <p:par>
                                <p:cTn id="68" presetID="9" presetClass="emph" presetSubtype="0" grpId="1" nodeType="withEffect">
                                  <p:stCondLst>
                                    <p:cond delay="0"/>
                                  </p:stCondLst>
                                  <p:childTnLst>
                                    <p:set>
                                      <p:cBhvr>
                                        <p:cTn id="69" dur="indefinite"/>
                                        <p:tgtEl>
                                          <p:spTgt spid="3">
                                            <p:txEl>
                                              <p:pRg st="7" end="7"/>
                                            </p:txEl>
                                          </p:spTgt>
                                        </p:tgtEl>
                                        <p:attrNameLst>
                                          <p:attrName>style.opacity</p:attrName>
                                        </p:attrNameLst>
                                      </p:cBhvr>
                                      <p:to>
                                        <p:strVal val="0.5"/>
                                      </p:to>
                                    </p:set>
                                    <p:animEffect filter="image" prLst="opacity: 0.5">
                                      <p:cBhvr rctx="IE">
                                        <p:cTn id="70"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Comment as custom app identity</a:t>
            </a:r>
          </a:p>
          <a:p>
            <a:r>
              <a:rPr lang="en-US" dirty="0"/>
              <a:t>Demo 3 – Mirror issues to another repo and comment</a:t>
            </a:r>
          </a:p>
        </p:txBody>
      </p:sp>
    </p:spTree>
    <p:extLst>
      <p:ext uri="{BB962C8B-B14F-4D97-AF65-F5344CB8AC3E}">
        <p14:creationId xmlns:p14="http://schemas.microsoft.com/office/powerpoint/2010/main" val="55985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8200" y="1841157"/>
            <a:ext cx="10515600" cy="25207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pPr algn="ctr"/>
            <a:r>
              <a:rPr lang="en-GB" sz="16600" dirty="0"/>
              <a:t>Break time!</a:t>
            </a:r>
          </a:p>
        </p:txBody>
      </p:sp>
    </p:spTree>
    <p:extLst>
      <p:ext uri="{BB962C8B-B14F-4D97-AF65-F5344CB8AC3E}">
        <p14:creationId xmlns:p14="http://schemas.microsoft.com/office/powerpoint/2010/main" val="27510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0D9E-5482-82B4-ADB7-FA8E82EFE4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82D231-B314-E892-0F1C-7FA875AECD5F}"/>
              </a:ext>
            </a:extLst>
          </p:cNvPr>
          <p:cNvSpPr>
            <a:spLocks noGrp="1"/>
          </p:cNvSpPr>
          <p:nvPr>
            <p:ph type="title"/>
          </p:nvPr>
        </p:nvSpPr>
        <p:spPr>
          <a:xfrm>
            <a:off x="831850" y="529389"/>
            <a:ext cx="10515600" cy="1004637"/>
          </a:xfrm>
        </p:spPr>
        <p:txBody>
          <a:bodyPr/>
          <a:lstStyle/>
          <a:p>
            <a:r>
              <a:rPr lang="en-GB" dirty="0"/>
              <a:t>Demo</a:t>
            </a:r>
          </a:p>
        </p:txBody>
      </p:sp>
      <p:pic>
        <p:nvPicPr>
          <p:cNvPr id="9" name="Picture 9">
            <a:extLst>
              <a:ext uri="{FF2B5EF4-FFF2-40B4-BE49-F238E27FC236}">
                <a16:creationId xmlns:a16="http://schemas.microsoft.com/office/drawing/2014/main" id="{7DE37725-9A77-4312-9C87-B343B269B7F0}"/>
              </a:ext>
            </a:extLst>
          </p:cNvPr>
          <p:cNvPicPr>
            <a:picLocks noChangeAspect="1"/>
          </p:cNvPicPr>
          <p:nvPr/>
        </p:nvPicPr>
        <p:blipFill>
          <a:blip r:embed="rId3"/>
          <a:stretch>
            <a:fillRect/>
          </a:stretch>
        </p:blipFill>
        <p:spPr>
          <a:xfrm>
            <a:off x="3342841" y="1155562"/>
            <a:ext cx="5506318" cy="454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6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E631-0A3E-A758-7700-19335254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4DE8D-015A-41CE-262A-AB13B4127A1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09CDC-C84D-AFC2-4F7A-2DF37C2D15F0}"/>
              </a:ext>
            </a:extLst>
          </p:cNvPr>
          <p:cNvSpPr>
            <a:spLocks noGrp="1"/>
          </p:cNvSpPr>
          <p:nvPr>
            <p:ph idx="1"/>
          </p:nvPr>
        </p:nvSpPr>
        <p:spPr/>
        <p:txBody>
          <a:bodyPr/>
          <a:lstStyle/>
          <a:p>
            <a:r>
              <a:rPr lang="en-US" dirty="0"/>
              <a:t>GitHub Apps allow us to extend GitHub</a:t>
            </a:r>
          </a:p>
          <a:p>
            <a:pPr lvl="1"/>
            <a:r>
              <a:rPr lang="en-US" dirty="0"/>
              <a:t>Cross-repository permissions</a:t>
            </a:r>
          </a:p>
          <a:p>
            <a:r>
              <a:rPr lang="en-US" dirty="0"/>
              <a:t>We explored issue creation &amp; comments</a:t>
            </a:r>
          </a:p>
          <a:p>
            <a:pPr lvl="1"/>
            <a:r>
              <a:rPr lang="en-US" dirty="0"/>
              <a:t>But any event is possible with webhooks</a:t>
            </a:r>
          </a:p>
          <a:p>
            <a:r>
              <a:rPr lang="en-US" dirty="0"/>
              <a:t>Opens the door to any automation</a:t>
            </a:r>
          </a:p>
          <a:p>
            <a:pPr lvl="1"/>
            <a:r>
              <a:rPr lang="en-US" dirty="0"/>
              <a:t>Improve organization &amp; developer productivity</a:t>
            </a:r>
          </a:p>
          <a:p>
            <a:endParaRPr lang="en-US" dirty="0"/>
          </a:p>
          <a:p>
            <a:endParaRPr lang="en-US" dirty="0"/>
          </a:p>
        </p:txBody>
      </p:sp>
      <p:pic>
        <p:nvPicPr>
          <p:cNvPr id="5" name="Graphic 4">
            <a:extLst>
              <a:ext uri="{FF2B5EF4-FFF2-40B4-BE49-F238E27FC236}">
                <a16:creationId xmlns:a16="http://schemas.microsoft.com/office/drawing/2014/main" id="{6FF91A9A-DA02-2755-40F9-B76C917B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511" y="1825625"/>
            <a:ext cx="521215" cy="514075"/>
          </a:xfrm>
          <a:prstGeom prst="rect">
            <a:avLst/>
          </a:prstGeom>
        </p:spPr>
      </p:pic>
      <p:pic>
        <p:nvPicPr>
          <p:cNvPr id="7" name="Graphic 6">
            <a:extLst>
              <a:ext uri="{FF2B5EF4-FFF2-40B4-BE49-F238E27FC236}">
                <a16:creationId xmlns:a16="http://schemas.microsoft.com/office/drawing/2014/main" id="{96A6438B-9681-5266-7FFD-C6B45DE923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6247" y="2955680"/>
            <a:ext cx="557796" cy="557796"/>
          </a:xfrm>
          <a:prstGeom prst="rect">
            <a:avLst/>
          </a:prstGeom>
        </p:spPr>
      </p:pic>
      <p:pic>
        <p:nvPicPr>
          <p:cNvPr id="9" name="Graphic 8">
            <a:extLst>
              <a:ext uri="{FF2B5EF4-FFF2-40B4-BE49-F238E27FC236}">
                <a16:creationId xmlns:a16="http://schemas.microsoft.com/office/drawing/2014/main" id="{334AB0EB-0D3F-E688-4E24-905319F5E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977" y="4125075"/>
            <a:ext cx="491980" cy="491978"/>
          </a:xfrm>
          <a:prstGeom prst="rect">
            <a:avLst/>
          </a:prstGeom>
        </p:spPr>
      </p:pic>
    </p:spTree>
    <p:extLst>
      <p:ext uri="{BB962C8B-B14F-4D97-AF65-F5344CB8AC3E}">
        <p14:creationId xmlns:p14="http://schemas.microsoft.com/office/powerpoint/2010/main" val="16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97D0-11A9-4322-B013-7900FC781009}"/>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8F6F15E6-9940-A322-8372-3A1EFE9937C9}"/>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sz="5400" dirty="0"/>
              <a:t>Questions &amp; </a:t>
            </a:r>
            <a:r>
              <a:rPr lang="en-GB" sz="5400" dirty="0">
                <a:solidFill>
                  <a:schemeClr val="bg2">
                    <a:lumMod val="75000"/>
                  </a:schemeClr>
                </a:solidFill>
              </a:rPr>
              <a:t>Potential</a:t>
            </a:r>
            <a:r>
              <a:rPr lang="en-GB" sz="5400" dirty="0"/>
              <a:t> Answers</a:t>
            </a:r>
          </a:p>
        </p:txBody>
      </p:sp>
      <p:pic>
        <p:nvPicPr>
          <p:cNvPr id="2" name="Picture 2">
            <a:extLst>
              <a:ext uri="{FF2B5EF4-FFF2-40B4-BE49-F238E27FC236}">
                <a16:creationId xmlns:a16="http://schemas.microsoft.com/office/drawing/2014/main" id="{A9F352ED-55C3-0718-1730-89D78D752E73}"/>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55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cxnSp>
        <p:nvCxnSpPr>
          <p:cNvPr id="29" name="Straight Arrow Connector 28">
            <a:extLst>
              <a:ext uri="{FF2B5EF4-FFF2-40B4-BE49-F238E27FC236}">
                <a16:creationId xmlns:a16="http://schemas.microsoft.com/office/drawing/2014/main" id="{02939564-E0EF-9CBC-6874-2774C13F05C4}"/>
              </a:ext>
            </a:extLst>
          </p:cNvPr>
          <p:cNvCxnSpPr/>
          <p:nvPr/>
        </p:nvCxnSpPr>
        <p:spPr>
          <a:xfrm flipH="1">
            <a:off x="3001108" y="3223846"/>
            <a:ext cx="5767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1444</Words>
  <Application>Microsoft Macintosh PowerPoint</Application>
  <PresentationFormat>Widescreen</PresentationFormat>
  <Paragraphs>214</Paragraphs>
  <Slides>32</Slides>
  <Notes>10</Notes>
  <HiddenSlides>1</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PowerPoint Presentation</vt:lpstr>
      <vt:lpstr>PowerPoint Presentation</vt:lpstr>
      <vt:lpstr>PowerPoint Presentation</vt:lpstr>
      <vt:lpstr>PowerPoint Presentation</vt:lpstr>
      <vt:lpstr>PowerPoint Presentation</vt:lpstr>
      <vt:lpstr>Many thanks to our sponsors:</vt:lpstr>
      <vt:lpstr>Emanuel Palm</vt:lpstr>
      <vt:lpstr>Agenda</vt:lpstr>
      <vt:lpstr>GitHub Actions Definitions</vt:lpstr>
      <vt:lpstr>Types of GitHub Actions</vt:lpstr>
      <vt:lpstr>Example of a GitHub Workflow</vt:lpstr>
      <vt:lpstr>PowerPoint Presentation</vt:lpstr>
      <vt:lpstr>PowerPoint Presentation</vt:lpstr>
      <vt:lpstr>PowerPoint Presentation</vt:lpstr>
      <vt:lpstr>Workflow Context Variables</vt:lpstr>
      <vt:lpstr>Thoughts on Secrets</vt:lpstr>
      <vt:lpstr>Tips &amp; Tooling</vt:lpstr>
      <vt:lpstr>GitHub Apps</vt:lpstr>
      <vt:lpstr>GitHub Apps vs OAuth Apps?</vt:lpstr>
      <vt:lpstr>Token Types (don’t we love it)</vt:lpstr>
      <vt:lpstr>What are we creating today?</vt:lpstr>
      <vt:lpstr>Demo</vt:lpstr>
      <vt:lpstr>PowerPoint Presentation</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2025-06-21T15:40:24Z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